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EB Garamond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jzlZHeSlxI64JXi5B6Sgjj6ZZ+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5C2B747-0F52-4D2A-8927-E6C3D8469DF0}">
  <a:tblStyle styleId="{B5C2B747-0F52-4D2A-8927-E6C3D8469DF0}" styleName="Table_0">
    <a:wholeTbl>
      <a:tcTxStyle b="off" i="off">
        <a:font>
          <a:latin typeface="Avenir Next LT Pro"/>
          <a:ea typeface="Avenir Next LT Pro"/>
          <a:cs typeface="Avenir Next LT Pro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BECEA"/>
          </a:solidFill>
        </a:fill>
      </a:tcStyle>
    </a:wholeTbl>
    <a:band1H>
      <a:tcTxStyle b="off" i="off"/>
      <a:tcStyle>
        <a:fill>
          <a:solidFill>
            <a:srgbClr val="D5D8D2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5D8D2"/>
          </a:solidFill>
        </a:fill>
      </a:tcStyle>
    </a:band1V>
    <a:band2V>
      <a:tcTxStyle b="off" i="off"/>
    </a:band2V>
    <a:lastCol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-regular.fntdata"/><Relationship Id="rId11" Type="http://schemas.openxmlformats.org/officeDocument/2006/relationships/slide" Target="slides/slide6.xml"/><Relationship Id="rId22" Type="http://schemas.openxmlformats.org/officeDocument/2006/relationships/font" Target="fonts/EBGaramond-italic.fntdata"/><Relationship Id="rId10" Type="http://schemas.openxmlformats.org/officeDocument/2006/relationships/slide" Target="slides/slide5.xml"/><Relationship Id="rId21" Type="http://schemas.openxmlformats.org/officeDocument/2006/relationships/font" Target="fonts/EBGaramond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EBGaramon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cb0daaf8d5_4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1" name="Google Shape;231;gcb0daaf8d5_4_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8" name="Google Shape;24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cb0daaf8d5_4_4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cb0daaf8d5_4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cb0daaf8d5_4_5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gcb0daaf8d5_4_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7" name="Google Shape;26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eb4cb86a9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geb4cb86a90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b4cb86a90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These are the general questions that will be answered.</a:t>
            </a:r>
            <a:endParaRPr/>
          </a:p>
        </p:txBody>
      </p:sp>
      <p:sp>
        <p:nvSpPr>
          <p:cNvPr id="119" name="Google Shape;119;geb4cb86a90_0_1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b0daaf8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gcb0daaf8d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b0daaf8d5_4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Good!</a:t>
            </a:r>
            <a:endParaRPr/>
          </a:p>
        </p:txBody>
      </p:sp>
      <p:sp>
        <p:nvSpPr>
          <p:cNvPr id="152" name="Google Shape;152;gcb0daaf8d5_4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b0daaf8d5_4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nir"/>
              <a:buChar char="●"/>
            </a:pPr>
            <a:r>
              <a:rPr lang="en-US" sz="2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Chen et al. (2021) found that the mean time spent on smartphones increased significantly between Time 1 and Time 2.</a:t>
            </a:r>
            <a:endParaRPr sz="2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○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The schoolchildren had higher levels of problematic smartphone-application use at Time 2.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○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The mean psychological distress level also increased greatly.</a:t>
            </a:r>
            <a:b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nir"/>
              <a:buChar char="●"/>
            </a:pPr>
            <a:r>
              <a:rPr lang="en-US" sz="2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Lin et al. (2020) found that there exists a positive relationship between fear and social-media related misunderstanding of the pandemic.</a:t>
            </a:r>
            <a:br>
              <a:rPr lang="en-US" sz="2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nir"/>
              <a:buChar char="●"/>
            </a:pPr>
            <a:r>
              <a:rPr lang="en-US" sz="2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Hawke et al. (2021) found that the majority of youth would consider virtual services.</a:t>
            </a:r>
            <a:endParaRPr sz="2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venir"/>
              <a:buChar char="○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Video calls created the optimal sharing environment.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○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Despite this interest and notable advantages in online services, some youth have not participated</a:t>
            </a:r>
            <a:endParaRPr/>
          </a:p>
        </p:txBody>
      </p:sp>
      <p:sp>
        <p:nvSpPr>
          <p:cNvPr id="162" name="Google Shape;162;gcb0daaf8d5_4_3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cb0daaf8d5_4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stressor data comes from a 10-point survey concerning  what activities participants have been involved in during the COVID-19 pandemic. The two lines represent data 1 standard deviation above and below the mean.</a:t>
            </a:r>
            <a:endParaRPr/>
          </a:p>
        </p:txBody>
      </p:sp>
      <p:sp>
        <p:nvSpPr>
          <p:cNvPr id="187" name="Google Shape;187;gcb0daaf8d5_4_1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cb0daaf8d5_4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Limits in sampling existed, however the results of the studies are well structured and consistent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Two studies showed a strong positive correlation between time spent in quarantine, technology use, and mental health issues (Chen et al. 2021, Lin et al. 2021).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 China, a study found a decrease in problematic social media use and gaming, despite increased technology use (Chen et al. 2021).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Decrease potentially explained by parents allowing children to use social media and game more during the online learning period. Thus, while the time itself was not inherently problematic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Possibility of schoolchildren being dishonest in their self-reporting (Chen et al. 2021).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Chen et al. (2021) and Lin et al. (2020) showed a strong positive correlation between time spent in quarantine, technology use, and mental health issues.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Chen et al. (2021) found that while schoolchildren in Mainland China increased their time on smartphones and social media, there was a decrease in problematic social media use and gaming.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Limits in sampling existed, however the results of the studies are well structured and consistent, confirmed by other studies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Schoolchildren in Mainland China increased their time on social media, there was a decrease in problematic social media use and gaming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May be due to dishonesty in self-reporting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Or stricter parental controls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Strong positive correlation between time spent in quarantine, technology use, and mental health issues (Chen et al., 2021 ; Lin et al., 2020).</a:t>
            </a:r>
            <a:endParaRPr/>
          </a:p>
        </p:txBody>
      </p:sp>
      <p:sp>
        <p:nvSpPr>
          <p:cNvPr id="209" name="Google Shape;209;gcb0daaf8d5_4_2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B Garamond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11"/>
          <p:cNvSpPr txBox="1"/>
          <p:nvPr>
            <p:ph idx="10" type="dt"/>
          </p:nvPr>
        </p:nvSpPr>
        <p:spPr>
          <a:xfrm>
            <a:off x="458694" y="64166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1" type="ftr"/>
          </p:nvPr>
        </p:nvSpPr>
        <p:spPr>
          <a:xfrm>
            <a:off x="4038600" y="641667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2" type="sldNum"/>
          </p:nvPr>
        </p:nvSpPr>
        <p:spPr>
          <a:xfrm>
            <a:off x="8990106" y="64166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/>
          <p:nvPr>
            <p:ph type="title"/>
          </p:nvPr>
        </p:nvSpPr>
        <p:spPr>
          <a:xfrm>
            <a:off x="458694" y="425450"/>
            <a:ext cx="11274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" type="body"/>
          </p:nvPr>
        </p:nvSpPr>
        <p:spPr>
          <a:xfrm rot="5400000">
            <a:off x="3998106" y="-1589950"/>
            <a:ext cx="4195800" cy="112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0" type="dt"/>
          </p:nvPr>
        </p:nvSpPr>
        <p:spPr>
          <a:xfrm>
            <a:off x="458694" y="64166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1" type="ftr"/>
          </p:nvPr>
        </p:nvSpPr>
        <p:spPr>
          <a:xfrm>
            <a:off x="4038600" y="641667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2" type="sldNum"/>
          </p:nvPr>
        </p:nvSpPr>
        <p:spPr>
          <a:xfrm>
            <a:off x="8990106" y="64166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0" type="dt"/>
          </p:nvPr>
        </p:nvSpPr>
        <p:spPr>
          <a:xfrm>
            <a:off x="458694" y="64166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1" type="ftr"/>
          </p:nvPr>
        </p:nvSpPr>
        <p:spPr>
          <a:xfrm>
            <a:off x="4038600" y="641667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2" type="sldNum"/>
          </p:nvPr>
        </p:nvSpPr>
        <p:spPr>
          <a:xfrm>
            <a:off x="8990106" y="64166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" type="body"/>
          </p:nvPr>
        </p:nvSpPr>
        <p:spPr>
          <a:xfrm>
            <a:off x="458694" y="1949450"/>
            <a:ext cx="11274600" cy="41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0" type="dt"/>
          </p:nvPr>
        </p:nvSpPr>
        <p:spPr>
          <a:xfrm>
            <a:off x="458694" y="64166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1" type="ftr"/>
          </p:nvPr>
        </p:nvSpPr>
        <p:spPr>
          <a:xfrm>
            <a:off x="4038600" y="641667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8990106" y="64166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B Garamond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3"/>
          <p:cNvSpPr txBox="1"/>
          <p:nvPr>
            <p:ph idx="10" type="dt"/>
          </p:nvPr>
        </p:nvSpPr>
        <p:spPr>
          <a:xfrm>
            <a:off x="458694" y="64166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1" type="ftr"/>
          </p:nvPr>
        </p:nvSpPr>
        <p:spPr>
          <a:xfrm>
            <a:off x="4038600" y="641667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2" type="sldNum"/>
          </p:nvPr>
        </p:nvSpPr>
        <p:spPr>
          <a:xfrm>
            <a:off x="8990106" y="64166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" type="body"/>
          </p:nvPr>
        </p:nvSpPr>
        <p:spPr>
          <a:xfrm>
            <a:off x="458695" y="1825625"/>
            <a:ext cx="5561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2" type="body"/>
          </p:nvPr>
        </p:nvSpPr>
        <p:spPr>
          <a:xfrm>
            <a:off x="6172199" y="1825625"/>
            <a:ext cx="5561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0" type="dt"/>
          </p:nvPr>
        </p:nvSpPr>
        <p:spPr>
          <a:xfrm>
            <a:off x="458694" y="64166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1" type="ftr"/>
          </p:nvPr>
        </p:nvSpPr>
        <p:spPr>
          <a:xfrm>
            <a:off x="4038600" y="641667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2" type="sldNum"/>
          </p:nvPr>
        </p:nvSpPr>
        <p:spPr>
          <a:xfrm>
            <a:off x="8990106" y="64166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/>
          <p:nvPr>
            <p:ph type="title"/>
          </p:nvPr>
        </p:nvSpPr>
        <p:spPr>
          <a:xfrm>
            <a:off x="458694" y="365125"/>
            <a:ext cx="11274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" type="body"/>
          </p:nvPr>
        </p:nvSpPr>
        <p:spPr>
          <a:xfrm>
            <a:off x="465256" y="1752600"/>
            <a:ext cx="55323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i="1" sz="24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5"/>
          <p:cNvSpPr txBox="1"/>
          <p:nvPr>
            <p:ph idx="2" type="body"/>
          </p:nvPr>
        </p:nvSpPr>
        <p:spPr>
          <a:xfrm>
            <a:off x="465256" y="2666999"/>
            <a:ext cx="5532300" cy="3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3" type="body"/>
          </p:nvPr>
        </p:nvSpPr>
        <p:spPr>
          <a:xfrm>
            <a:off x="6172200" y="1752600"/>
            <a:ext cx="5561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i="1" sz="24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5"/>
          <p:cNvSpPr txBox="1"/>
          <p:nvPr>
            <p:ph idx="4" type="body"/>
          </p:nvPr>
        </p:nvSpPr>
        <p:spPr>
          <a:xfrm>
            <a:off x="6172200" y="2666999"/>
            <a:ext cx="5561100" cy="3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0" type="dt"/>
          </p:nvPr>
        </p:nvSpPr>
        <p:spPr>
          <a:xfrm>
            <a:off x="458694" y="64166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1" type="ftr"/>
          </p:nvPr>
        </p:nvSpPr>
        <p:spPr>
          <a:xfrm>
            <a:off x="4038600" y="641667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2" type="sldNum"/>
          </p:nvPr>
        </p:nvSpPr>
        <p:spPr>
          <a:xfrm>
            <a:off x="8990106" y="64166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 txBox="1"/>
          <p:nvPr>
            <p:ph type="title"/>
          </p:nvPr>
        </p:nvSpPr>
        <p:spPr>
          <a:xfrm>
            <a:off x="458694" y="365760"/>
            <a:ext cx="11274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0" type="dt"/>
          </p:nvPr>
        </p:nvSpPr>
        <p:spPr>
          <a:xfrm>
            <a:off x="458693" y="6416675"/>
            <a:ext cx="2921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1" type="ftr"/>
          </p:nvPr>
        </p:nvSpPr>
        <p:spPr>
          <a:xfrm>
            <a:off x="4038600" y="641667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2" type="sldNum"/>
          </p:nvPr>
        </p:nvSpPr>
        <p:spPr>
          <a:xfrm>
            <a:off x="8990106" y="64166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/>
          <p:nvPr>
            <p:ph idx="10" type="dt"/>
          </p:nvPr>
        </p:nvSpPr>
        <p:spPr>
          <a:xfrm>
            <a:off x="458694" y="64166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1" type="ftr"/>
          </p:nvPr>
        </p:nvSpPr>
        <p:spPr>
          <a:xfrm>
            <a:off x="4038600" y="641667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2" type="sldNum"/>
          </p:nvPr>
        </p:nvSpPr>
        <p:spPr>
          <a:xfrm>
            <a:off x="8990106" y="64166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18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18"/>
          <p:cNvSpPr txBox="1"/>
          <p:nvPr>
            <p:ph idx="10" type="dt"/>
          </p:nvPr>
        </p:nvSpPr>
        <p:spPr>
          <a:xfrm>
            <a:off x="458694" y="64166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1" type="ftr"/>
          </p:nvPr>
        </p:nvSpPr>
        <p:spPr>
          <a:xfrm>
            <a:off x="4038600" y="641667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2" type="sldNum"/>
          </p:nvPr>
        </p:nvSpPr>
        <p:spPr>
          <a:xfrm>
            <a:off x="8990106" y="64166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9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9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9"/>
          <p:cNvSpPr txBox="1"/>
          <p:nvPr>
            <p:ph idx="10" type="dt"/>
          </p:nvPr>
        </p:nvSpPr>
        <p:spPr>
          <a:xfrm>
            <a:off x="458694" y="64166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9"/>
          <p:cNvSpPr txBox="1"/>
          <p:nvPr>
            <p:ph idx="11" type="ftr"/>
          </p:nvPr>
        </p:nvSpPr>
        <p:spPr>
          <a:xfrm>
            <a:off x="4038600" y="641667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2" type="sldNum"/>
          </p:nvPr>
        </p:nvSpPr>
        <p:spPr>
          <a:xfrm>
            <a:off x="8990106" y="64166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D9D4">
              <a:alpha val="6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" name="Google Shape;7;p10"/>
          <p:cNvSpPr txBox="1"/>
          <p:nvPr>
            <p:ph type="title"/>
          </p:nvPr>
        </p:nvSpPr>
        <p:spPr>
          <a:xfrm>
            <a:off x="458694" y="425450"/>
            <a:ext cx="11274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B Garamond"/>
              <a:buNone/>
              <a:defRPr b="0" i="0" sz="4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" type="body"/>
          </p:nvPr>
        </p:nvSpPr>
        <p:spPr>
          <a:xfrm>
            <a:off x="458694" y="1949450"/>
            <a:ext cx="11274600" cy="41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55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429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42900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0" type="dt"/>
          </p:nvPr>
        </p:nvSpPr>
        <p:spPr>
          <a:xfrm>
            <a:off x="458694" y="64166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1" type="ftr"/>
          </p:nvPr>
        </p:nvSpPr>
        <p:spPr>
          <a:xfrm>
            <a:off x="4038600" y="641667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2" type="sldNum"/>
          </p:nvPr>
        </p:nvSpPr>
        <p:spPr>
          <a:xfrm>
            <a:off x="8990106" y="64166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sitting&#10;&#10;Description automatically generated" id="12" name="Google Shape;12;p10"/>
          <p:cNvPicPr preferRelativeResize="0"/>
          <p:nvPr/>
        </p:nvPicPr>
        <p:blipFill rotWithShape="1">
          <a:blip r:embed="rId1">
            <a:alphaModFix amt="10000"/>
          </a:blip>
          <a:srcRect b="0" l="0" r="0" t="0"/>
          <a:stretch/>
        </p:blipFill>
        <p:spPr>
          <a:xfrm>
            <a:off x="8534400" y="0"/>
            <a:ext cx="3654612" cy="457534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canva.com/design/DAEoWiKmpUI/7Gf_DsBgFXVPGQy4Rahn7g/edit#" TargetMode="External"/><Relationship Id="rId4" Type="http://schemas.openxmlformats.org/officeDocument/2006/relationships/image" Target="../media/image28.png"/><Relationship Id="rId5" Type="http://schemas.openxmlformats.org/officeDocument/2006/relationships/image" Target="../media/image3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akjournals.com/view/journals/2006/10/1/article-p135.xml" TargetMode="External"/><Relationship Id="rId4" Type="http://schemas.openxmlformats.org/officeDocument/2006/relationships/hyperlink" Target="https://www.aa.com.tr/en/middle-east/bootleg-alcohol-kills-194-people-in-iran/1774565" TargetMode="External"/><Relationship Id="rId5" Type="http://schemas.openxmlformats.org/officeDocument/2006/relationships/hyperlink" Target="https://bmchealthservres.biomedcentral.com/articles/10.1186/s12913-019-4066-5#Sec45" TargetMode="External"/><Relationship Id="rId6" Type="http://schemas.openxmlformats.org/officeDocument/2006/relationships/hyperlink" Target="https://www.ncbi.nlm.nih.gov/pmc/articles/PMC8045568/" TargetMode="External"/><Relationship Id="rId7" Type="http://schemas.openxmlformats.org/officeDocument/2006/relationships/hyperlink" Target="https://doi.org/10.1016/j.invent.2020.100345" TargetMode="External"/><Relationship Id="rId8" Type="http://schemas.openxmlformats.org/officeDocument/2006/relationships/hyperlink" Target="https://www.wjgnet.com/2307-8960/full/v8/i4/652.htm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hopkinsmedicine.org/health/conditions-and-diseases/coronavirus" TargetMode="External"/><Relationship Id="rId4" Type="http://schemas.openxmlformats.org/officeDocument/2006/relationships/hyperlink" Target="https://www.ncbi.nlm.nih.gov/" TargetMode="External"/><Relationship Id="rId5" Type="http://schemas.openxmlformats.org/officeDocument/2006/relationships/hyperlink" Target="https://cmajnews.com/2020/06/12/coronavirus-1095847/" TargetMode="External"/><Relationship Id="rId6" Type="http://schemas.openxmlformats.org/officeDocument/2006/relationships/hyperlink" Target="https://www.who.int/director-general/speeches/detail/who-director-general-s-opening-remarks-at-the-media-briefing-on-covid-19---11-march-2020" TargetMode="External"/><Relationship Id="rId7" Type="http://schemas.openxmlformats.org/officeDocument/2006/relationships/hyperlink" Target="https://www.who.int/news/item/29-06-2020-covidtimeline" TargetMode="External"/><Relationship Id="rId8" Type="http://schemas.openxmlformats.org/officeDocument/2006/relationships/hyperlink" Target="https://iaap-journals.onlinelibrary.wiley.com/doi/full/10.1111/aphw.12226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9" Type="http://schemas.openxmlformats.org/officeDocument/2006/relationships/image" Target="../media/image7.jpg"/><Relationship Id="rId5" Type="http://schemas.openxmlformats.org/officeDocument/2006/relationships/image" Target="../media/image14.png"/><Relationship Id="rId6" Type="http://schemas.openxmlformats.org/officeDocument/2006/relationships/image" Target="../media/image10.jpg"/><Relationship Id="rId7" Type="http://schemas.openxmlformats.org/officeDocument/2006/relationships/image" Target="../media/image17.png"/><Relationship Id="rId8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.png"/><Relationship Id="rId6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34.png"/><Relationship Id="rId9" Type="http://schemas.openxmlformats.org/officeDocument/2006/relationships/image" Target="../media/image21.png"/><Relationship Id="rId5" Type="http://schemas.openxmlformats.org/officeDocument/2006/relationships/image" Target="../media/image19.png"/><Relationship Id="rId6" Type="http://schemas.openxmlformats.org/officeDocument/2006/relationships/image" Target="../media/image23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SoC-COVID-19 - WUR" id="88" name="Google Shape;88;p1"/>
          <p:cNvPicPr preferRelativeResize="0"/>
          <p:nvPr/>
        </p:nvPicPr>
        <p:blipFill rotWithShape="1">
          <a:blip r:embed="rId3">
            <a:alphaModFix amt="24000"/>
          </a:blip>
          <a:srcRect b="10705" l="0" r="0" t="0"/>
          <a:stretch/>
        </p:blipFill>
        <p:spPr>
          <a:xfrm>
            <a:off x="3048" y="10"/>
            <a:ext cx="12188954" cy="685661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>
            <p:ph type="ctrTitle"/>
          </p:nvPr>
        </p:nvSpPr>
        <p:spPr>
          <a:xfrm>
            <a:off x="996275" y="744909"/>
            <a:ext cx="10190071" cy="31458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EB Garamond"/>
              <a:buNone/>
            </a:pPr>
            <a:r>
              <a:rPr lang="en-US" sz="5200">
                <a:solidFill>
                  <a:srgbClr val="FFFFFF"/>
                </a:solidFill>
              </a:rPr>
              <a:t>Completing the Puzzle:</a:t>
            </a:r>
            <a:endParaRPr sz="5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EB Garamond"/>
              <a:buNone/>
            </a:pPr>
            <a:r>
              <a:rPr lang="en-US" sz="5200">
                <a:solidFill>
                  <a:srgbClr val="FFFFFF"/>
                </a:solidFill>
              </a:rPr>
              <a:t>Exploring the Links Between COVID-19, Isolation, Social media, and Mental Health</a:t>
            </a:r>
            <a:endParaRPr/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1218700" y="4069778"/>
            <a:ext cx="9781200" cy="8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>
                <a:solidFill>
                  <a:srgbClr val="FFFFFF"/>
                </a:solidFill>
              </a:rPr>
              <a:t>Group 5: Mia Liu, Audrey Gao, Sathvick Tamirsa, Kaylie Yung</a:t>
            </a:r>
            <a:endParaRPr sz="2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>
                <a:solidFill>
                  <a:srgbClr val="FFFFFF"/>
                </a:solidFill>
              </a:rPr>
              <a:t>Guided by mentor: Soha Ahmadi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cb0daaf8d5_4_93"/>
          <p:cNvSpPr/>
          <p:nvPr/>
        </p:nvSpPr>
        <p:spPr>
          <a:xfrm>
            <a:off x="0" y="0"/>
            <a:ext cx="1218900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4" name="Google Shape;234;gcb0daaf8d5_4_9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5" name="Google Shape;235;gcb0daaf8d5_4_93"/>
          <p:cNvSpPr/>
          <p:nvPr/>
        </p:nvSpPr>
        <p:spPr>
          <a:xfrm>
            <a:off x="0" y="-1376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The Latest on COVID: Staying Safe as The Pandemic Surges | diaTribe" id="236" name="Google Shape;236;gcb0daaf8d5_4_93"/>
          <p:cNvPicPr preferRelativeResize="0"/>
          <p:nvPr/>
        </p:nvPicPr>
        <p:blipFill rotWithShape="1">
          <a:blip r:embed="rId3">
            <a:alphaModFix amt="44000"/>
          </a:blip>
          <a:srcRect b="0" l="0" r="0" t="32426"/>
          <a:stretch/>
        </p:blipFill>
        <p:spPr>
          <a:xfrm>
            <a:off x="20" y="10"/>
            <a:ext cx="12188931" cy="6856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gcb0daaf8d5_4_93"/>
          <p:cNvGrpSpPr/>
          <p:nvPr/>
        </p:nvGrpSpPr>
        <p:grpSpPr>
          <a:xfrm>
            <a:off x="1322616" y="930953"/>
            <a:ext cx="9954127" cy="1866300"/>
            <a:chOff x="0" y="324105"/>
            <a:chExt cx="9954127" cy="1866300"/>
          </a:xfrm>
        </p:grpSpPr>
        <p:sp>
          <p:nvSpPr>
            <p:cNvPr id="238" name="Google Shape;238;gcb0daaf8d5_4_93"/>
            <p:cNvSpPr/>
            <p:nvPr/>
          </p:nvSpPr>
          <p:spPr>
            <a:xfrm>
              <a:off x="0" y="324105"/>
              <a:ext cx="3110700" cy="1866300"/>
            </a:xfrm>
            <a:prstGeom prst="rect">
              <a:avLst/>
            </a:prstGeom>
            <a:solidFill>
              <a:srgbClr val="75846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gcb0daaf8d5_4_93"/>
            <p:cNvSpPr txBox="1"/>
            <p:nvPr/>
          </p:nvSpPr>
          <p:spPr>
            <a:xfrm>
              <a:off x="0" y="324105"/>
              <a:ext cx="3110700" cy="186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venir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Virtual mental health services should be provided free of cost</a:t>
              </a:r>
              <a:endParaRPr b="0" i="0" sz="25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0" name="Google Shape;240;gcb0daaf8d5_4_93"/>
            <p:cNvSpPr/>
            <p:nvPr/>
          </p:nvSpPr>
          <p:spPr>
            <a:xfrm>
              <a:off x="3421713" y="324105"/>
              <a:ext cx="3110700" cy="1866300"/>
            </a:xfrm>
            <a:prstGeom prst="rect">
              <a:avLst/>
            </a:prstGeom>
            <a:solidFill>
              <a:srgbClr val="75846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gcb0daaf8d5_4_93"/>
            <p:cNvSpPr txBox="1"/>
            <p:nvPr/>
          </p:nvSpPr>
          <p:spPr>
            <a:xfrm>
              <a:off x="3421713" y="324105"/>
              <a:ext cx="3110700" cy="186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venir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Screen time should be monitored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gcb0daaf8d5_4_93"/>
            <p:cNvSpPr/>
            <p:nvPr/>
          </p:nvSpPr>
          <p:spPr>
            <a:xfrm>
              <a:off x="6843427" y="324105"/>
              <a:ext cx="3110700" cy="1866300"/>
            </a:xfrm>
            <a:prstGeom prst="rect">
              <a:avLst/>
            </a:prstGeom>
            <a:solidFill>
              <a:srgbClr val="75846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gcb0daaf8d5_4_93"/>
            <p:cNvSpPr txBox="1"/>
            <p:nvPr/>
          </p:nvSpPr>
          <p:spPr>
            <a:xfrm>
              <a:off x="6843427" y="324105"/>
              <a:ext cx="3110700" cy="186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venir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Fact checking should be an ongoing process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" name="Google Shape;244;gcb0daaf8d5_4_93"/>
          <p:cNvSpPr txBox="1"/>
          <p:nvPr/>
        </p:nvSpPr>
        <p:spPr>
          <a:xfrm>
            <a:off x="4412900" y="3204400"/>
            <a:ext cx="3743400" cy="64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</a:pPr>
            <a:r>
              <a:rPr b="0" i="0" lang="en-US" sz="52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Conclusion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cb0daaf8d5_4_93"/>
          <p:cNvSpPr txBox="1"/>
          <p:nvPr/>
        </p:nvSpPr>
        <p:spPr>
          <a:xfrm>
            <a:off x="3091543" y="4260827"/>
            <a:ext cx="6261300" cy="12468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Viable solutions include the enforcement of measures which curate safe virtual and in-person environments.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"/>
          <p:cNvSpPr txBox="1"/>
          <p:nvPr>
            <p:ph type="title"/>
          </p:nvPr>
        </p:nvSpPr>
        <p:spPr>
          <a:xfrm>
            <a:off x="458694" y="365760"/>
            <a:ext cx="108951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B Garamond"/>
              <a:buNone/>
            </a:pPr>
            <a:r>
              <a:rPr lang="en-US"/>
              <a:t>Poster View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B Garamond"/>
              <a:buNone/>
            </a:pPr>
            <a:r>
              <a:rPr lang="en-US" sz="1100" u="sng">
                <a:solidFill>
                  <a:srgbClr val="4A86E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https://www.canva.com/design/DAEoWiKmpUI/7Gf_DsBgFXVPGQy4Rahn7g/edit#</a:t>
            </a:r>
            <a:endParaRPr sz="1100">
              <a:solidFill>
                <a:srgbClr val="4A86E8"/>
              </a:solidFill>
            </a:endParaRPr>
          </a:p>
        </p:txBody>
      </p:sp>
      <p:pic>
        <p:nvPicPr>
          <p:cNvPr id="251" name="Google Shape;251;p7"/>
          <p:cNvPicPr preferRelativeResize="0"/>
          <p:nvPr/>
        </p:nvPicPr>
        <p:blipFill rotWithShape="1">
          <a:blip r:embed="rId4">
            <a:alphaModFix/>
          </a:blip>
          <a:srcRect b="6599" l="17836" r="13955" t="11820"/>
          <a:stretch/>
        </p:blipFill>
        <p:spPr>
          <a:xfrm>
            <a:off x="5716475" y="1745475"/>
            <a:ext cx="5682417" cy="398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7"/>
          <p:cNvPicPr preferRelativeResize="0"/>
          <p:nvPr/>
        </p:nvPicPr>
        <p:blipFill rotWithShape="1">
          <a:blip r:embed="rId5">
            <a:alphaModFix/>
          </a:blip>
          <a:srcRect b="0" l="8847" r="8615" t="0"/>
          <a:stretch/>
        </p:blipFill>
        <p:spPr>
          <a:xfrm>
            <a:off x="458700" y="1745475"/>
            <a:ext cx="5257774" cy="398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cb0daaf8d5_4_499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258" name="Google Shape;258;gcb0daaf8d5_4_499"/>
          <p:cNvSpPr txBox="1"/>
          <p:nvPr>
            <p:ph idx="1" type="body"/>
          </p:nvPr>
        </p:nvSpPr>
        <p:spPr>
          <a:xfrm>
            <a:off x="458700" y="1444125"/>
            <a:ext cx="11274600" cy="50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Chen, I., Chen, C., Pakpour, A. H., Griffiths, M. D., Lin, C., Li, X., &amp; Tsang, H. W. H. (2021). </a:t>
            </a:r>
            <a:endParaRPr sz="15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Problematic internet-related behaviors mediate the associations between levels of </a:t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internet engagement and distress among schoolchildren during COVID-19 lockdown: A longitudinal structural equation modeling study, </a:t>
            </a:r>
            <a:r>
              <a:rPr i="1" lang="en-US" sz="1500"/>
              <a:t>Journal of Behavioral Addictions JBA</a:t>
            </a:r>
            <a:r>
              <a:rPr lang="en-US" sz="1500"/>
              <a:t>, </a:t>
            </a:r>
            <a:r>
              <a:rPr i="1" lang="en-US" sz="1500"/>
              <a:t>10</a:t>
            </a:r>
            <a:r>
              <a:rPr lang="en-US" sz="1500"/>
              <a:t>(1), 135-148. Retrieved Jul 17, 2021, from </a:t>
            </a:r>
            <a:r>
              <a:rPr lang="en-US" sz="15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https://akjournals.com/view/journals/2006/10/1/article-p135.xml</a:t>
            </a:r>
            <a:r>
              <a:rPr lang="en-US" sz="1500">
                <a:solidFill>
                  <a:srgbClr val="1155CC"/>
                </a:solidFill>
              </a:rPr>
              <a:t> </a:t>
            </a:r>
            <a:endParaRPr sz="1500">
              <a:solidFill>
                <a:srgbClr val="1155C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F. Aksut Bootleg Alcohol Kills 194 People in Iran Anadolu Agency (2020) (March 22, </a:t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2020.</a:t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https://www.aa.com.tr/en/middle-east/bootleg-alcohol-kills-194-people-in-iran/1774565</a:t>
            </a:r>
            <a:endParaRPr sz="1500">
              <a:solidFill>
                <a:srgbClr val="1155C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Hawke, L. D., Mehra, K., Settipani, C., Relihan, J., Darnay, K., Chaim, G., &amp; Henderson, J. </a:t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(2019, April 27). What makes mental health and substance use services youth friendly? A scoping review of literature. BMC Health Services Research. </a:t>
            </a:r>
            <a:r>
              <a:rPr lang="en-US" sz="15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https://bmchealthservres.biomedcentral.com/articles/10.1186/s12913-019-4066-5#Sec45</a:t>
            </a:r>
            <a:r>
              <a:rPr lang="en-US" sz="1500">
                <a:solidFill>
                  <a:srgbClr val="1155CC"/>
                </a:solidFill>
              </a:rPr>
              <a:t>.</a:t>
            </a:r>
            <a:endParaRPr sz="1500">
              <a:solidFill>
                <a:srgbClr val="1155C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Hawke, L. D., Sheikhan, N. Y., MacCon, K., &amp; Henderson, J. (2021, April 14). Going virtual: </a:t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youth attitudes toward and experiences of virtual mental health and substance use services during the COVID-19 pandemic. BMC health services research. </a:t>
            </a:r>
            <a:r>
              <a:rPr lang="en-US" sz="1500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https://www.ncbi.nlm.nih.gov/pmc/articles/PMC8045568/</a:t>
            </a:r>
            <a:r>
              <a:rPr lang="en-US" sz="1500">
                <a:solidFill>
                  <a:srgbClr val="1155CC"/>
                </a:solidFill>
              </a:rPr>
              <a:t>.  </a:t>
            </a:r>
            <a:endParaRPr sz="1500">
              <a:solidFill>
                <a:srgbClr val="1155CC"/>
              </a:solidFill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Lin, C. Y., Broström, A., Griffiths, M. D., &amp; Pakpour, A. H. (2020). Investigating mediated</a:t>
            </a:r>
            <a:endParaRPr sz="1500"/>
          </a:p>
          <a:p>
            <a:pPr indent="-304800" lvl="0" marL="76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effects of fear of COVID-19 and COVID-19 misunderstanding in the association</a:t>
            </a:r>
            <a:endParaRPr sz="1500"/>
          </a:p>
          <a:p>
            <a:pPr indent="-304800" lvl="0" marL="76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between problematic social media use, psychological distress, and insomnia. </a:t>
            </a:r>
            <a:r>
              <a:rPr i="1" lang="en-US" sz="1500"/>
              <a:t>Internet </a:t>
            </a:r>
            <a:endParaRPr i="1" sz="1500"/>
          </a:p>
          <a:p>
            <a:pPr indent="-304800" lvl="0" marL="76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500"/>
              <a:t>Interventions</a:t>
            </a:r>
            <a:r>
              <a:rPr lang="en-US" sz="1500"/>
              <a:t>, </a:t>
            </a:r>
            <a:r>
              <a:rPr i="1" lang="en-US" sz="1500"/>
              <a:t>21</a:t>
            </a:r>
            <a:r>
              <a:rPr lang="en-US" sz="1500"/>
              <a:t>. </a:t>
            </a:r>
            <a:r>
              <a:rPr lang="en-US" sz="1500" u="sng">
                <a:solidFill>
                  <a:srgbClr val="1155CC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https://doi.org/10.1016/j.invent.2020.100345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Ren, S., Gao, R., &amp; Chen, Y. (2020, February 26). Fear can be more harmful than the </a:t>
            </a:r>
            <a:endParaRPr sz="15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severe acute respiratory syndrome coronavirus 2 in controlling the coronavirus </a:t>
            </a:r>
            <a:endParaRPr sz="15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disease 2019 epidemic. </a:t>
            </a:r>
            <a:r>
              <a:rPr lang="en-US" sz="1500" u="sng">
                <a:solidFill>
                  <a:srgbClr val="1155CC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https://www.wjgnet.com/2307-8960/full/v8/i4/652.htm</a:t>
            </a:r>
            <a:endParaRPr sz="1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cb0daaf8d5_4_511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References Cont.</a:t>
            </a:r>
            <a:endParaRPr/>
          </a:p>
        </p:txBody>
      </p:sp>
      <p:sp>
        <p:nvSpPr>
          <p:cNvPr id="264" name="Google Shape;264;gcb0daaf8d5_4_511"/>
          <p:cNvSpPr txBox="1"/>
          <p:nvPr>
            <p:ph idx="1" type="body"/>
          </p:nvPr>
        </p:nvSpPr>
        <p:spPr>
          <a:xfrm>
            <a:off x="458700" y="1456175"/>
            <a:ext cx="11274600" cy="39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Sauer, Lauren M. (2021, May 19). What Is Coronavirus?</a:t>
            </a:r>
            <a:endParaRPr sz="1500"/>
          </a:p>
          <a:p>
            <a:pPr indent="-304800" lvl="0" marL="76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https://www.hopkinsmedicine.org/health/conditions-and-diseases/coronavirus</a:t>
            </a:r>
            <a:r>
              <a:rPr lang="en-US" sz="1500">
                <a:solidFill>
                  <a:srgbClr val="1155CC"/>
                </a:solidFill>
              </a:rPr>
              <a:t> </a:t>
            </a:r>
            <a:endParaRPr sz="1500">
              <a:solidFill>
                <a:srgbClr val="1155CC"/>
              </a:solidFill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U.S. National Library of Medicine. (n.d.). National Center for Biotechnology Information.</a:t>
            </a:r>
            <a:endParaRPr sz="1500"/>
          </a:p>
          <a:p>
            <a:pPr indent="-304800" lvl="0" marL="76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National Center for Biotechnology Information. </a:t>
            </a:r>
            <a:r>
              <a:rPr lang="en-US" sz="15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https://www.ncbi.nlm.nih.gov/</a:t>
            </a:r>
            <a:r>
              <a:rPr lang="en-US" sz="1500">
                <a:solidFill>
                  <a:srgbClr val="1155CC"/>
                </a:solidFill>
              </a:rPr>
              <a:t>.</a:t>
            </a:r>
            <a:endParaRPr sz="1500">
              <a:solidFill>
                <a:srgbClr val="1155CC"/>
              </a:solidFill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Vogel, LAauren., Eggerston, Laura. (n.d.). COVID-19: A timeline of Canada's first-wave</a:t>
            </a:r>
            <a:endParaRPr sz="1500"/>
          </a:p>
          <a:p>
            <a:pPr indent="-304800" lvl="0" marL="76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response. CMAJ News. </a:t>
            </a:r>
            <a:r>
              <a:rPr lang="en-US" sz="15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https://cmajnews.com/2020/06/12/coronavirus-1095847/</a:t>
            </a:r>
            <a:r>
              <a:rPr lang="en-US" sz="1500">
                <a:solidFill>
                  <a:srgbClr val="1155CC"/>
                </a:solidFill>
              </a:rPr>
              <a:t>.</a:t>
            </a:r>
            <a:endParaRPr sz="1500">
              <a:solidFill>
                <a:srgbClr val="1155C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World Health Organization. (2020, March 11). WHO Director-General's opening remarks at </a:t>
            </a:r>
            <a:endParaRPr sz="15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the media briefing on COVID-19 - 11 March 2020. </a:t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https://www.who.int/director-general/speeches/detail/who-director-general-s-opening-remarks-at-the-media-briefing-on-covid-19---11-march-2020</a:t>
            </a:r>
            <a:r>
              <a:rPr lang="en-US" sz="1500">
                <a:solidFill>
                  <a:srgbClr val="1155CC"/>
                </a:solidFill>
              </a:rPr>
              <a:t> </a:t>
            </a:r>
            <a:endParaRPr sz="1500">
              <a:solidFill>
                <a:srgbClr val="1155C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World Health Organization. (2020, June 29). Listings of WHO’s response to COVID-19. </a:t>
            </a:r>
            <a:endParaRPr sz="15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u="sng">
                <a:solidFill>
                  <a:srgbClr val="1155CC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https://www.who.int/news/item/29-06-2020-covidtimeline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Zhao, N., &amp; Zhou, G. (2020, September 17). Social media use and mental health during THE 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COVID‐19 pandemic:</a:t>
            </a:r>
            <a:endParaRPr sz="15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Moderator role of disaster stressor and MEDIATOR role of negative affect. International Association of Applied Psychology</a:t>
            </a:r>
            <a:endParaRPr sz="15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500" u="sng">
                <a:solidFill>
                  <a:srgbClr val="3C78D8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https://iaap-journals.onlinelibrary.wiley.com/doi/full/10.1111/aphw.12226</a:t>
            </a:r>
            <a:endParaRPr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9"/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rgbClr val="DFD9D4">
              <a:alpha val="6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70" name="Google Shape;270;p9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8534400" y="0"/>
            <a:ext cx="3654612" cy="457534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2" name="Google Shape;272;p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DFD9D4">
              <a:alpha val="6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3" name="Google Shape;273;p9"/>
          <p:cNvSpPr/>
          <p:nvPr/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4" name="Google Shape;274;p9"/>
          <p:cNvSpPr txBox="1"/>
          <p:nvPr>
            <p:ph type="title"/>
          </p:nvPr>
        </p:nvSpPr>
        <p:spPr>
          <a:xfrm>
            <a:off x="1600200" y="2666127"/>
            <a:ext cx="90678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EB Garamond"/>
              <a:buNone/>
            </a:pPr>
            <a:r>
              <a:rPr lang="en-US" sz="5400"/>
              <a:t>End</a:t>
            </a:r>
            <a:endParaRPr sz="4600"/>
          </a:p>
        </p:txBody>
      </p:sp>
      <p:sp>
        <p:nvSpPr>
          <p:cNvPr id="275" name="Google Shape;275;p9"/>
          <p:cNvSpPr txBox="1"/>
          <p:nvPr>
            <p:ph idx="1" type="body"/>
          </p:nvPr>
        </p:nvSpPr>
        <p:spPr>
          <a:xfrm>
            <a:off x="1600200" y="3769976"/>
            <a:ext cx="90678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>
                <a:solidFill>
                  <a:schemeClr val="dk1"/>
                </a:solidFill>
              </a:rPr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b4cb86a90_0_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D9D4">
              <a:alpha val="6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6" name="Google Shape;96;geb4cb86a90_0_9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8534400" y="0"/>
            <a:ext cx="3654612" cy="457534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eb4cb86a90_0_9"/>
          <p:cNvSpPr/>
          <p:nvPr/>
        </p:nvSpPr>
        <p:spPr>
          <a:xfrm>
            <a:off x="0" y="0"/>
            <a:ext cx="1218900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8" name="Google Shape;98;geb4cb86a90_0_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99" name="Google Shape;99;geb4cb86a90_0_9"/>
          <p:cNvGrpSpPr/>
          <p:nvPr/>
        </p:nvGrpSpPr>
        <p:grpSpPr>
          <a:xfrm>
            <a:off x="5867300" y="0"/>
            <a:ext cx="6321380" cy="5612587"/>
            <a:chOff x="4464881" y="0"/>
            <a:chExt cx="7724071" cy="6858000"/>
          </a:xfrm>
        </p:grpSpPr>
        <p:pic>
          <p:nvPicPr>
            <p:cNvPr id="100" name="Google Shape;100;geb4cb86a90_0_9"/>
            <p:cNvPicPr preferRelativeResize="0"/>
            <p:nvPr/>
          </p:nvPicPr>
          <p:blipFill rotWithShape="1">
            <a:blip r:embed="rId4">
              <a:alphaModFix amt="25000"/>
            </a:blip>
            <a:srcRect b="0" l="0" r="0" t="0"/>
            <a:stretch/>
          </p:blipFill>
          <p:spPr>
            <a:xfrm>
              <a:off x="7073255" y="0"/>
              <a:ext cx="511569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geb4cb86a90_0_9"/>
            <p:cNvPicPr preferRelativeResize="0"/>
            <p:nvPr/>
          </p:nvPicPr>
          <p:blipFill rotWithShape="1">
            <a:blip r:embed="rId5">
              <a:alphaModFix amt="10000"/>
            </a:blip>
            <a:srcRect b="0" l="0" r="0" t="0"/>
            <a:stretch/>
          </p:blipFill>
          <p:spPr>
            <a:xfrm rot="-5400000">
              <a:off x="5412135" y="-947254"/>
              <a:ext cx="5562598" cy="74571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" name="Google Shape;102;geb4cb86a90_0_9"/>
          <p:cNvSpPr txBox="1"/>
          <p:nvPr>
            <p:ph type="title"/>
          </p:nvPr>
        </p:nvSpPr>
        <p:spPr>
          <a:xfrm>
            <a:off x="4002597" y="100948"/>
            <a:ext cx="41868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EB Garamond"/>
              <a:buNone/>
            </a:pPr>
            <a:r>
              <a:rPr lang="en-US" sz="3000">
                <a:solidFill>
                  <a:srgbClr val="FFFFFF"/>
                </a:solidFill>
              </a:rPr>
              <a:t>CONTEXTUALIZATION</a:t>
            </a:r>
            <a:endParaRPr/>
          </a:p>
        </p:txBody>
      </p:sp>
      <p:pic>
        <p:nvPicPr>
          <p:cNvPr descr="A picture containing colorful&#10;&#10;Description automatically generated" id="103" name="Google Shape;103;geb4cb86a90_0_9"/>
          <p:cNvPicPr preferRelativeResize="0"/>
          <p:nvPr/>
        </p:nvPicPr>
        <p:blipFill rotWithShape="1">
          <a:blip r:embed="rId6">
            <a:alphaModFix/>
          </a:blip>
          <a:srcRect b="0" l="18649" r="25496" t="0"/>
          <a:stretch/>
        </p:blipFill>
        <p:spPr>
          <a:xfrm>
            <a:off x="440137" y="3505200"/>
            <a:ext cx="2548823" cy="26238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" id="104" name="Google Shape;104;geb4cb86a90_0_9"/>
          <p:cNvPicPr preferRelativeResize="0"/>
          <p:nvPr/>
        </p:nvPicPr>
        <p:blipFill rotWithShape="1">
          <a:blip r:embed="rId7">
            <a:alphaModFix/>
          </a:blip>
          <a:srcRect b="0" l="24594" r="22343" t="0"/>
          <a:stretch/>
        </p:blipFill>
        <p:spPr>
          <a:xfrm>
            <a:off x="3274289" y="798740"/>
            <a:ext cx="2475058" cy="26238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olorful, flower&#10;&#10;Description automatically generated" id="105" name="Google Shape;105;geb4cb86a90_0_9"/>
          <p:cNvPicPr preferRelativeResize="0"/>
          <p:nvPr/>
        </p:nvPicPr>
        <p:blipFill rotWithShape="1">
          <a:blip r:embed="rId8">
            <a:alphaModFix/>
          </a:blip>
          <a:srcRect b="0" l="25680" r="19679" t="0"/>
          <a:stretch/>
        </p:blipFill>
        <p:spPr>
          <a:xfrm>
            <a:off x="6250085" y="3505200"/>
            <a:ext cx="2548787" cy="2623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meline&#10;&#10;Description automatically generated" id="106" name="Google Shape;106;geb4cb86a90_0_9"/>
          <p:cNvPicPr preferRelativeResize="0"/>
          <p:nvPr/>
        </p:nvPicPr>
        <p:blipFill rotWithShape="1">
          <a:blip r:embed="rId9">
            <a:alphaModFix/>
          </a:blip>
          <a:srcRect b="0" l="27150" r="19789" t="0"/>
          <a:stretch/>
        </p:blipFill>
        <p:spPr>
          <a:xfrm>
            <a:off x="9122789" y="758850"/>
            <a:ext cx="2475011" cy="26238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geb4cb86a90_0_9"/>
          <p:cNvGrpSpPr/>
          <p:nvPr/>
        </p:nvGrpSpPr>
        <p:grpSpPr>
          <a:xfrm>
            <a:off x="3269923" y="3720965"/>
            <a:ext cx="2559221" cy="2408301"/>
            <a:chOff x="479541" y="1161558"/>
            <a:chExt cx="1756500" cy="1123170"/>
          </a:xfrm>
        </p:grpSpPr>
        <p:sp>
          <p:nvSpPr>
            <p:cNvPr id="108" name="Google Shape;108;geb4cb86a90_0_9"/>
            <p:cNvSpPr/>
            <p:nvPr/>
          </p:nvSpPr>
          <p:spPr>
            <a:xfrm>
              <a:off x="479541" y="1230828"/>
              <a:ext cx="1756500" cy="10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9" name="Google Shape;109;geb4cb86a90_0_9"/>
            <p:cNvSpPr txBox="1"/>
            <p:nvPr/>
          </p:nvSpPr>
          <p:spPr>
            <a:xfrm>
              <a:off x="479541" y="1161558"/>
              <a:ext cx="1756500" cy="10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imes New Roman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Quarantine measures resulted in drastic changes in lifestyle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Times New Roman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(Vogal and Eggertson, 2020)</a:t>
              </a:r>
              <a:endParaRPr b="0" i="0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10" name="Google Shape;110;geb4cb86a90_0_9"/>
          <p:cNvSpPr txBox="1"/>
          <p:nvPr/>
        </p:nvSpPr>
        <p:spPr>
          <a:xfrm>
            <a:off x="429675" y="1227227"/>
            <a:ext cx="2548800" cy="21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900" lIns="41900" spcFirstLastPara="1" rIns="41900" wrap="square" tIns="41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December 2019: COVID first observed in Wuhan, China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(Sauer, 2021; World Health Organization 2020a).</a:t>
            </a:r>
            <a:endParaRPr b="0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1" name="Google Shape;111;geb4cb86a90_0_9"/>
          <p:cNvGrpSpPr/>
          <p:nvPr/>
        </p:nvGrpSpPr>
        <p:grpSpPr>
          <a:xfrm>
            <a:off x="9125773" y="3862649"/>
            <a:ext cx="2570770" cy="2273901"/>
            <a:chOff x="471614" y="1224239"/>
            <a:chExt cx="1764427" cy="1060489"/>
          </a:xfrm>
        </p:grpSpPr>
        <p:sp>
          <p:nvSpPr>
            <p:cNvPr id="112" name="Google Shape;112;geb4cb86a90_0_9"/>
            <p:cNvSpPr/>
            <p:nvPr/>
          </p:nvSpPr>
          <p:spPr>
            <a:xfrm>
              <a:off x="479541" y="1230828"/>
              <a:ext cx="1756500" cy="10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3" name="Google Shape;113;geb4cb86a90_0_9"/>
            <p:cNvSpPr txBox="1"/>
            <p:nvPr/>
          </p:nvSpPr>
          <p:spPr>
            <a:xfrm>
              <a:off x="471614" y="1224239"/>
              <a:ext cx="1756500" cy="10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Fear and uncertainty led to notable rise in Technology usage, &amp; mental health issues.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(Lin et al., 2020; Chen et al., 2021)</a:t>
              </a:r>
              <a:endParaRPr b="0" i="0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14" name="Google Shape;114;geb4cb86a90_0_9"/>
          <p:cNvGrpSpPr/>
          <p:nvPr/>
        </p:nvGrpSpPr>
        <p:grpSpPr>
          <a:xfrm>
            <a:off x="6215570" y="1014259"/>
            <a:ext cx="2559221" cy="2416966"/>
            <a:chOff x="479541" y="1157517"/>
            <a:chExt cx="1756500" cy="1127211"/>
          </a:xfrm>
        </p:grpSpPr>
        <p:sp>
          <p:nvSpPr>
            <p:cNvPr id="115" name="Google Shape;115;geb4cb86a90_0_9"/>
            <p:cNvSpPr/>
            <p:nvPr/>
          </p:nvSpPr>
          <p:spPr>
            <a:xfrm>
              <a:off x="479541" y="1230828"/>
              <a:ext cx="1756500" cy="10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6" name="Google Shape;116;geb4cb86a90_0_9"/>
            <p:cNvSpPr txBox="1"/>
            <p:nvPr/>
          </p:nvSpPr>
          <p:spPr>
            <a:xfrm>
              <a:off x="479541" y="1157517"/>
              <a:ext cx="1756500" cy="10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March 11, 2020: WHO officially declared COVID as a  pandemic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(World Health Organization, 2020b)</a:t>
              </a:r>
              <a:endParaRPr b="0" i="0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b4cb86a90_0_113"/>
          <p:cNvSpPr/>
          <p:nvPr/>
        </p:nvSpPr>
        <p:spPr>
          <a:xfrm>
            <a:off x="0" y="0"/>
            <a:ext cx="1218900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2" name="Google Shape;122;geb4cb86a90_0_1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3" name="Google Shape;123;geb4cb86a90_0_1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Coronavirus fears lead to worldwide mask shortages - CNN" id="124" name="Google Shape;124;geb4cb86a90_0_113"/>
          <p:cNvPicPr preferRelativeResize="0"/>
          <p:nvPr/>
        </p:nvPicPr>
        <p:blipFill rotWithShape="1">
          <a:blip r:embed="rId3">
            <a:alphaModFix amt="44000"/>
          </a:blip>
          <a:srcRect b="18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eb4cb86a90_0_113"/>
          <p:cNvSpPr txBox="1"/>
          <p:nvPr/>
        </p:nvSpPr>
        <p:spPr>
          <a:xfrm>
            <a:off x="1198175" y="726075"/>
            <a:ext cx="4668600" cy="50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0" lang="en-US" sz="47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OUTLINE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" name="Google Shape;126;geb4cb86a90_0_113"/>
          <p:cNvGrpSpPr/>
          <p:nvPr/>
        </p:nvGrpSpPr>
        <p:grpSpPr>
          <a:xfrm flipH="1" rot="10800000">
            <a:off x="6951982" y="-1"/>
            <a:ext cx="5236971" cy="6858003"/>
            <a:chOff x="6951982" y="0"/>
            <a:chExt cx="5236971" cy="6858003"/>
          </a:xfrm>
        </p:grpSpPr>
        <p:pic>
          <p:nvPicPr>
            <p:cNvPr id="127" name="Google Shape;127;geb4cb86a90_0_113"/>
            <p:cNvPicPr preferRelativeResize="0"/>
            <p:nvPr/>
          </p:nvPicPr>
          <p:blipFill rotWithShape="1">
            <a:blip r:embed="rId4">
              <a:alphaModFix amt="20000"/>
            </a:blip>
            <a:srcRect b="0" l="0" r="0" t="0"/>
            <a:stretch/>
          </p:blipFill>
          <p:spPr>
            <a:xfrm flipH="1">
              <a:off x="6951982" y="692703"/>
              <a:ext cx="5236971" cy="6165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geb4cb86a90_0_113"/>
            <p:cNvPicPr preferRelativeResize="0"/>
            <p:nvPr/>
          </p:nvPicPr>
          <p:blipFill rotWithShape="1">
            <a:blip r:embed="rId4">
              <a:alphaModFix amt="5000"/>
            </a:blip>
            <a:srcRect b="19120" l="19152" r="0" t="0"/>
            <a:stretch/>
          </p:blipFill>
          <p:spPr>
            <a:xfrm flipH="1" rot="-5400000">
              <a:off x="7618603" y="-373126"/>
              <a:ext cx="4197223" cy="49434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geb4cb86a90_0_113"/>
          <p:cNvSpPr txBox="1"/>
          <p:nvPr/>
        </p:nvSpPr>
        <p:spPr>
          <a:xfrm>
            <a:off x="5866760" y="919886"/>
            <a:ext cx="5996700" cy="50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5240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What impacts does the increased use of technology during the COVID-19 Pandemic have on mental health?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52400" lvl="0" marL="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52400" lvl="0" marL="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How can the related research and data be interpreted based on age?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52400" lvl="0" marL="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52400" lvl="0" marL="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What can be done to help individuals cope with such mental health problems?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rgbClr val="DFD9D4">
              <a:alpha val="6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5" name="Google Shape;135;p3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8534400" y="0"/>
            <a:ext cx="3654612" cy="457534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Glasses on top of a book" id="138" name="Google Shape;138;p3"/>
          <p:cNvPicPr preferRelativeResize="0"/>
          <p:nvPr/>
        </p:nvPicPr>
        <p:blipFill rotWithShape="1">
          <a:blip r:embed="rId4">
            <a:alphaModFix amt="60000"/>
          </a:blip>
          <a:srcRect b="989" l="0" r="0" t="14120"/>
          <a:stretch/>
        </p:blipFill>
        <p:spPr>
          <a:xfrm>
            <a:off x="20" y="10"/>
            <a:ext cx="12191980" cy="685661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"/>
          <p:cNvSpPr txBox="1"/>
          <p:nvPr>
            <p:ph type="title"/>
          </p:nvPr>
        </p:nvSpPr>
        <p:spPr>
          <a:xfrm>
            <a:off x="1477625" y="2539450"/>
            <a:ext cx="34254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EB Garamond"/>
              <a:buNone/>
            </a:pPr>
            <a:r>
              <a:rPr lang="en-US" sz="5200">
                <a:solidFill>
                  <a:srgbClr val="FFFFFF"/>
                </a:solidFill>
              </a:rPr>
              <a:t>Research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b0daaf8d5_0_0"/>
          <p:cNvSpPr/>
          <p:nvPr/>
        </p:nvSpPr>
        <p:spPr>
          <a:xfrm>
            <a:off x="0" y="0"/>
            <a:ext cx="1218900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5" name="Google Shape;145;gcb0daaf8d5_0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6" name="Google Shape;146;gcb0daaf8d5_0_0"/>
          <p:cNvSpPr/>
          <p:nvPr/>
        </p:nvSpPr>
        <p:spPr>
          <a:xfrm>
            <a:off x="0" y="-1376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Do authors comply when funders enforce open access to research?" id="147" name="Google Shape;147;gcb0daaf8d5_0_0"/>
          <p:cNvPicPr preferRelativeResize="0"/>
          <p:nvPr/>
        </p:nvPicPr>
        <p:blipFill rotWithShape="1">
          <a:blip r:embed="rId3">
            <a:alphaModFix amt="43000"/>
          </a:blip>
          <a:srcRect b="0" l="9" r="0" t="0"/>
          <a:stretch/>
        </p:blipFill>
        <p:spPr>
          <a:xfrm>
            <a:off x="20" y="10"/>
            <a:ext cx="12188933" cy="685661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cb0daaf8d5_0_0"/>
          <p:cNvSpPr txBox="1"/>
          <p:nvPr>
            <p:ph type="title"/>
          </p:nvPr>
        </p:nvSpPr>
        <p:spPr>
          <a:xfrm>
            <a:off x="3990527" y="984646"/>
            <a:ext cx="4249500" cy="83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</a:pPr>
            <a:r>
              <a:rPr lang="en-US">
                <a:solidFill>
                  <a:srgbClr val="FFFFFF"/>
                </a:solidFill>
              </a:rPr>
              <a:t>Finding Studies</a:t>
            </a:r>
            <a:endParaRPr/>
          </a:p>
        </p:txBody>
      </p:sp>
      <p:sp>
        <p:nvSpPr>
          <p:cNvPr id="149" name="Google Shape;149;gcb0daaf8d5_0_0"/>
          <p:cNvSpPr txBox="1"/>
          <p:nvPr>
            <p:ph idx="1" type="body"/>
          </p:nvPr>
        </p:nvSpPr>
        <p:spPr>
          <a:xfrm>
            <a:off x="897900" y="1889125"/>
            <a:ext cx="10652400" cy="3397500"/>
          </a:xfrm>
          <a:prstGeom prst="rect">
            <a:avLst/>
          </a:prstGeom>
          <a:solidFill>
            <a:schemeClr val="accent5">
              <a:alpha val="41568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A combination of news articles and peer reviewed papers were consulted</a:t>
            </a:r>
            <a:endParaRPr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Reputable publishers from formal databases ensure credibility</a:t>
            </a:r>
            <a:endParaRPr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To ensure relevance, only studies focussing specifically on COVID-19 induced quarantine were referenced. 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Google Shape;154;gcb0daaf8d5_4_7"/>
          <p:cNvGraphicFramePr/>
          <p:nvPr/>
        </p:nvGraphicFramePr>
        <p:xfrm>
          <a:off x="0" y="3862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{B5C2B747-0F52-4D2A-8927-E6C3D8469DF0}</a:tableStyleId>
              </a:tblPr>
              <a:tblGrid>
                <a:gridCol w="1147275"/>
                <a:gridCol w="3288950"/>
                <a:gridCol w="2993300"/>
                <a:gridCol w="1870275"/>
                <a:gridCol w="2892225"/>
              </a:tblGrid>
              <a:tr h="57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Criteria/Methods</a:t>
                      </a:r>
                      <a:endParaRPr sz="1400" u="none" cap="none" strike="noStrike"/>
                    </a:p>
                  </a:txBody>
                  <a:tcPr marT="32550" marB="32550" marR="65125" marL="651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Aim</a:t>
                      </a:r>
                      <a:endParaRPr sz="1400" u="none" cap="none" strike="noStrike"/>
                    </a:p>
                  </a:txBody>
                  <a:tcPr marT="32550" marB="32550" marR="65125" marL="651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Format</a:t>
                      </a:r>
                      <a:endParaRPr sz="1400" u="none" cap="none" strike="noStrike"/>
                    </a:p>
                  </a:txBody>
                  <a:tcPr marT="32550" marB="32550" marR="65125" marL="651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venir"/>
                        <a:buNone/>
                      </a:pPr>
                      <a:r>
                        <a:rPr lang="en-US" sz="15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Sample Size</a:t>
                      </a:r>
                      <a:endParaRPr sz="1400" u="none" cap="none" strike="noStrike"/>
                    </a:p>
                  </a:txBody>
                  <a:tcPr marT="32550" marB="32550" marR="65125" marL="651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Scales Used</a:t>
                      </a:r>
                      <a:endParaRPr sz="1400" u="none" cap="none" strike="noStrike"/>
                    </a:p>
                  </a:txBody>
                  <a:tcPr marT="32550" marB="32550" marR="65125" marL="65125"/>
                </a:tc>
              </a:tr>
              <a:tr h="1368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Chen et al., 2021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2550" marB="32550" marR="65125" marL="651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Assesses relations between COVID-related social media usage and stress levels of school children</a:t>
                      </a:r>
                      <a:endParaRPr sz="1400" u="none" cap="none" strike="noStrike"/>
                    </a:p>
                  </a:txBody>
                  <a:tcPr marT="32550" marB="32550" marR="65125" marL="65125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Two surveys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November 2019 to March 2020</a:t>
                      </a:r>
                      <a:endParaRPr sz="1400" u="none" cap="none" strike="noStrike"/>
                    </a:p>
                  </a:txBody>
                  <a:tcPr marT="32550" marB="32550" marR="65125" marL="65125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Age: 8-12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•"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550 Chinese school children</a:t>
                      </a:r>
                      <a:endParaRPr sz="15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2550" marB="32550" marR="65125" marL="65125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Smartphone Application-Based Addiction Scale (SABAS)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Bergen Social Media Addiction Scale (BSMAS)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Internet Gaming Disorder Scale-Short Form (IGDS-SF9)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Depression, Anxiety Stress Scale-21 (DASS-21)</a:t>
                      </a:r>
                      <a:endParaRPr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2550" marB="32550" marR="65125" marL="65125"/>
                </a:tc>
              </a:tr>
              <a:tr h="1265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Hawke et al., 2021 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2550" marB="32550" marR="65125" marL="651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Analyzes youths’ preferences of and barriers to access of mental health services</a:t>
                      </a:r>
                      <a:endParaRPr sz="1400" u="none" cap="none" strike="noStrike"/>
                    </a:p>
                  </a:txBody>
                  <a:tcPr marT="32550" marB="32550" marR="65125" marL="65125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•"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Single survey August 2020</a:t>
                      </a:r>
                      <a:endParaRPr sz="15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2550" marB="32550" marR="65125" marL="65125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Age: 14-19</a:t>
                      </a:r>
                      <a:endParaRPr sz="1400" u="none" cap="none" strike="noStrike"/>
                    </a:p>
                  </a:txBody>
                  <a:tcPr marT="32550" marB="32550" marR="65125" marL="65125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GAIN-Short Screener (GAIN-SS)</a:t>
                      </a:r>
                      <a:endParaRPr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2550" marB="32550" marR="65125" marL="65125"/>
                </a:tc>
              </a:tr>
              <a:tr h="1018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Lin et al., 2020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2550" marB="32550" marR="65125" marL="651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Explores link between COVID- related problematic usage of social media and psychological stress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2550" marB="32550" marR="65125" marL="65125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2 surveys &amp; a final report two weeks after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Published September 2020</a:t>
                      </a:r>
                      <a:endParaRPr sz="1400" u="none" cap="none" strike="noStrike"/>
                    </a:p>
                  </a:txBody>
                  <a:tcPr marT="32550" marB="32550" marR="65125" marL="65125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•"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1078 </a:t>
                      </a:r>
                      <a:r>
                        <a:rPr lang="en-US" sz="15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Iranians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Age:18+</a:t>
                      </a:r>
                      <a:endParaRPr sz="1400" u="none" cap="none" strike="noStrike"/>
                    </a:p>
                  </a:txBody>
                  <a:tcPr marT="32550" marB="32550" marR="65125" marL="65125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Hospital Anxiety and Depression Scale (HADS), 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Insomnia Severity Index (ISI)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Bergen Social Media Addiction Scale (BSMAS)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Fear of COVID-19 Scale (FCV-19S)</a:t>
                      </a:r>
                      <a:endParaRPr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2550" marB="32550" marR="65125" marL="65125"/>
                </a:tc>
              </a:tr>
              <a:tr h="1742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/>
                        <a:t>What we did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Aims to establish cohesive links between COVID, isolation, social media use, stress, fear, and mental health.</a:t>
                      </a:r>
                      <a:endParaRPr sz="15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Closely considers 3 research articles (above) to conclude the causes and implications of COVID-related mental health issues.</a:t>
                      </a:r>
                      <a:endParaRPr sz="15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Youths &amp; young adults</a:t>
                      </a:r>
                      <a:endParaRPr sz="15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Consults above scales + COVID-19 stressor</a:t>
                      </a:r>
                      <a:endParaRPr sz="15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55" name="Google Shape;155;gcb0daaf8d5_4_7"/>
          <p:cNvSpPr txBox="1"/>
          <p:nvPr>
            <p:ph type="title"/>
          </p:nvPr>
        </p:nvSpPr>
        <p:spPr>
          <a:xfrm>
            <a:off x="4936252" y="-106735"/>
            <a:ext cx="2319600" cy="49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B Garamond"/>
              <a:buNone/>
            </a:pPr>
            <a:r>
              <a:rPr lang="en-US" sz="3500"/>
              <a:t>Methods</a:t>
            </a:r>
            <a:endParaRPr/>
          </a:p>
        </p:txBody>
      </p:sp>
      <p:pic>
        <p:nvPicPr>
          <p:cNvPr descr="Professor female with solid fill" id="156" name="Google Shape;156;gcb0daaf8d5_4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36" y="2813773"/>
            <a:ext cx="790364" cy="7903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estions with solid fill" id="157" name="Google Shape;157;gcb0daaf8d5_4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65314" y="1475618"/>
            <a:ext cx="8001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one Vibration with solid fill" id="158" name="Google Shape;158;gcb0daaf8d5_4_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794" y="4183444"/>
            <a:ext cx="790364" cy="7903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ers with solid fill" id="159" name="Google Shape;159;gcb0daaf8d5_4_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5652488"/>
            <a:ext cx="839952" cy="839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b0daaf8d5_4_386"/>
          <p:cNvSpPr/>
          <p:nvPr/>
        </p:nvSpPr>
        <p:spPr>
          <a:xfrm>
            <a:off x="0" y="0"/>
            <a:ext cx="1218900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5" name="Google Shape;165;gcb0daaf8d5_4_38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6" name="Google Shape;166;gcb0daaf8d5_4_386"/>
          <p:cNvSpPr/>
          <p:nvPr/>
        </p:nvSpPr>
        <p:spPr>
          <a:xfrm>
            <a:off x="0" y="-1376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Useful Keyword Research And Analysis Methods in 2020" id="167" name="Google Shape;167;gcb0daaf8d5_4_386"/>
          <p:cNvPicPr preferRelativeResize="0"/>
          <p:nvPr/>
        </p:nvPicPr>
        <p:blipFill rotWithShape="1">
          <a:blip r:embed="rId3">
            <a:alphaModFix amt="60000"/>
          </a:blip>
          <a:srcRect b="0" l="0" r="15560" t="0"/>
          <a:stretch/>
        </p:blipFill>
        <p:spPr>
          <a:xfrm>
            <a:off x="20" y="10"/>
            <a:ext cx="12188932" cy="68566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oogle Shape;168;gcb0daaf8d5_4_386"/>
          <p:cNvGrpSpPr/>
          <p:nvPr/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69" name="Google Shape;169;gcb0daaf8d5_4_386"/>
            <p:cNvPicPr preferRelativeResize="0"/>
            <p:nvPr/>
          </p:nvPicPr>
          <p:blipFill rotWithShape="1">
            <a:blip r:embed="rId4">
              <a:alphaModFix amt="25000"/>
            </a:blip>
            <a:srcRect b="0" l="0" r="0" t="0"/>
            <a:stretch/>
          </p:blipFill>
          <p:spPr>
            <a:xfrm>
              <a:off x="7073255" y="0"/>
              <a:ext cx="511569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gcb0daaf8d5_4_386"/>
            <p:cNvPicPr preferRelativeResize="0"/>
            <p:nvPr/>
          </p:nvPicPr>
          <p:blipFill rotWithShape="1">
            <a:blip r:embed="rId5">
              <a:alphaModFix amt="10000"/>
            </a:blip>
            <a:srcRect b="0" l="0" r="0" t="0"/>
            <a:stretch/>
          </p:blipFill>
          <p:spPr>
            <a:xfrm rot="-5400000">
              <a:off x="5412135" y="-947254"/>
              <a:ext cx="5562598" cy="74571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1" name="Google Shape;171;gcb0daaf8d5_4_386"/>
          <p:cNvSpPr txBox="1"/>
          <p:nvPr>
            <p:ph type="title"/>
          </p:nvPr>
        </p:nvSpPr>
        <p:spPr>
          <a:xfrm>
            <a:off x="4378991" y="570201"/>
            <a:ext cx="34311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EB Garamond"/>
              <a:buNone/>
            </a:pPr>
            <a:r>
              <a:rPr lang="en-US">
                <a:solidFill>
                  <a:srgbClr val="FFFFFF"/>
                </a:solidFill>
              </a:rPr>
              <a:t>Results</a:t>
            </a:r>
            <a:endParaRPr/>
          </a:p>
        </p:txBody>
      </p:sp>
      <p:grpSp>
        <p:nvGrpSpPr>
          <p:cNvPr id="172" name="Google Shape;172;gcb0daaf8d5_4_386"/>
          <p:cNvGrpSpPr/>
          <p:nvPr/>
        </p:nvGrpSpPr>
        <p:grpSpPr>
          <a:xfrm>
            <a:off x="2749076" y="1515616"/>
            <a:ext cx="7151088" cy="4426983"/>
            <a:chOff x="1529874" y="1142"/>
            <a:chExt cx="7151088" cy="4426983"/>
          </a:xfrm>
        </p:grpSpPr>
        <p:sp>
          <p:nvSpPr>
            <p:cNvPr id="173" name="Google Shape;173;gcb0daaf8d5_4_386"/>
            <p:cNvSpPr/>
            <p:nvPr/>
          </p:nvSpPr>
          <p:spPr>
            <a:xfrm>
              <a:off x="1529874" y="1142"/>
              <a:ext cx="3405300" cy="2043300"/>
            </a:xfrm>
            <a:prstGeom prst="rect">
              <a:avLst/>
            </a:prstGeom>
            <a:solidFill>
              <a:schemeClr val="accent1">
                <a:alpha val="80392"/>
              </a:schemeClr>
            </a:solidFill>
            <a:ln cap="flat" cmpd="sng" w="12700">
              <a:solidFill>
                <a:schemeClr val="lt1">
                  <a:alpha val="8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gcb0daaf8d5_4_386"/>
            <p:cNvSpPr txBox="1"/>
            <p:nvPr/>
          </p:nvSpPr>
          <p:spPr>
            <a:xfrm>
              <a:off x="1529874" y="1142"/>
              <a:ext cx="3405300" cy="204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venir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Mean time spent on smartphones &amp; the mean psychological distress level both increased.</a:t>
              </a:r>
              <a:endParaRPr b="0" i="0" sz="1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venir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(Chen et al., 2021)</a:t>
              </a:r>
              <a:br>
                <a:rPr b="0" i="0" lang="en-US" sz="19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</a:br>
              <a:endParaRPr b="0" i="0" sz="1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5" name="Google Shape;175;gcb0daaf8d5_4_386"/>
            <p:cNvSpPr/>
            <p:nvPr/>
          </p:nvSpPr>
          <p:spPr>
            <a:xfrm>
              <a:off x="5275662" y="1142"/>
              <a:ext cx="3405300" cy="2043300"/>
            </a:xfrm>
            <a:prstGeom prst="rect">
              <a:avLst/>
            </a:prstGeom>
            <a:gradFill>
              <a:gsLst>
                <a:gs pos="0">
                  <a:srgbClr val="849176"/>
                </a:gs>
                <a:gs pos="2000">
                  <a:srgbClr val="758563"/>
                </a:gs>
                <a:gs pos="24000">
                  <a:srgbClr val="667654"/>
                </a:gs>
                <a:gs pos="100000">
                  <a:srgbClr val="667654"/>
                </a:gs>
              </a:gsLst>
              <a:lin ang="5400012" scaled="0"/>
            </a:gradFill>
            <a:ln cap="flat" cmpd="sng" w="12700">
              <a:solidFill>
                <a:schemeClr val="lt1">
                  <a:alpha val="8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gcb0daaf8d5_4_386"/>
            <p:cNvSpPr txBox="1"/>
            <p:nvPr/>
          </p:nvSpPr>
          <p:spPr>
            <a:xfrm>
              <a:off x="5275662" y="1142"/>
              <a:ext cx="3405300" cy="204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venir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There exists a positive relationship between fear and social-media related misunderstanding of the pandemic.</a:t>
              </a:r>
              <a:endParaRPr b="0" i="0" sz="1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venir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(Lin et al., 2020)</a:t>
              </a:r>
              <a:br>
                <a:rPr b="0" i="0" lang="en-US" sz="19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</a:br>
              <a:endParaRPr b="0" i="0" sz="1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7" name="Google Shape;177;gcb0daaf8d5_4_386"/>
            <p:cNvSpPr/>
            <p:nvPr/>
          </p:nvSpPr>
          <p:spPr>
            <a:xfrm>
              <a:off x="1529874" y="2384825"/>
              <a:ext cx="3405300" cy="2043300"/>
            </a:xfrm>
            <a:prstGeom prst="rect">
              <a:avLst/>
            </a:prstGeom>
            <a:solidFill>
              <a:schemeClr val="accent1">
                <a:alpha val="80392"/>
              </a:schemeClr>
            </a:solidFill>
            <a:ln cap="flat" cmpd="sng" w="12700">
              <a:solidFill>
                <a:schemeClr val="lt1">
                  <a:alpha val="8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gcb0daaf8d5_4_386"/>
            <p:cNvSpPr txBox="1"/>
            <p:nvPr/>
          </p:nvSpPr>
          <p:spPr>
            <a:xfrm>
              <a:off x="1529874" y="2384825"/>
              <a:ext cx="3405300" cy="204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venir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The majority of youth would consider virtual services since video calls created the optimal sharing environment.</a:t>
              </a:r>
              <a:endParaRPr b="0" i="0" sz="1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venir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(Hawke et al., 2021) </a:t>
              </a:r>
              <a:endParaRPr b="0" i="0" sz="1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9" name="Google Shape;179;gcb0daaf8d5_4_386"/>
            <p:cNvSpPr/>
            <p:nvPr/>
          </p:nvSpPr>
          <p:spPr>
            <a:xfrm>
              <a:off x="5275662" y="2384825"/>
              <a:ext cx="3405300" cy="2043300"/>
            </a:xfrm>
            <a:prstGeom prst="rect">
              <a:avLst/>
            </a:prstGeom>
            <a:solidFill>
              <a:schemeClr val="accent1">
                <a:alpha val="80392"/>
              </a:schemeClr>
            </a:solidFill>
            <a:ln cap="flat" cmpd="sng" w="12700">
              <a:solidFill>
                <a:schemeClr val="lt1">
                  <a:alpha val="8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gcb0daaf8d5_4_386"/>
            <p:cNvSpPr txBox="1"/>
            <p:nvPr/>
          </p:nvSpPr>
          <p:spPr>
            <a:xfrm>
              <a:off x="5275662" y="2384825"/>
              <a:ext cx="3405300" cy="204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venir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Despite this interest in online services, some youth have not participated  due to barriers to access.</a:t>
              </a:r>
              <a:endParaRPr b="0" i="0" sz="1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venir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(Hawke et al., 2021) </a:t>
              </a:r>
              <a:endParaRPr b="0" i="0" sz="1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pic>
        <p:nvPicPr>
          <p:cNvPr descr="Crying face with solid fill with solid fill" id="181" name="Google Shape;181;gcb0daaf8d5_4_38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64358" y="438150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log with solid fill" id="182" name="Google Shape;182;gcb0daaf8d5_4_38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70442" y="442912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xponential Graph with solid fill" id="183" name="Google Shape;183;gcb0daaf8d5_4_38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264358" y="186689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ndemic exponential curve line graph with solid fill" id="184" name="Google Shape;184;gcb0daaf8d5_4_38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70442" y="1907332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cb0daaf8d5_4_187"/>
          <p:cNvSpPr/>
          <p:nvPr/>
        </p:nvSpPr>
        <p:spPr>
          <a:xfrm>
            <a:off x="0" y="0"/>
            <a:ext cx="1218900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0" name="Google Shape;190;gcb0daaf8d5_4_18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91" name="Google Shape;191;gcb0daaf8d5_4_187"/>
          <p:cNvGrpSpPr/>
          <p:nvPr/>
        </p:nvGrpSpPr>
        <p:grpSpPr>
          <a:xfrm>
            <a:off x="0" y="-1"/>
            <a:ext cx="5236971" cy="6858000"/>
            <a:chOff x="20829" y="0"/>
            <a:chExt cx="5236971" cy="6858000"/>
          </a:xfrm>
        </p:grpSpPr>
        <p:pic>
          <p:nvPicPr>
            <p:cNvPr id="192" name="Google Shape;192;gcb0daaf8d5_4_187"/>
            <p:cNvPicPr preferRelativeResize="0"/>
            <p:nvPr/>
          </p:nvPicPr>
          <p:blipFill rotWithShape="1">
            <a:blip r:embed="rId3">
              <a:alphaModFix amt="15000"/>
            </a:blip>
            <a:srcRect b="0" l="0" r="0" t="0"/>
            <a:stretch/>
          </p:blipFill>
          <p:spPr>
            <a:xfrm>
              <a:off x="20829" y="692703"/>
              <a:ext cx="5236971" cy="6165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gcb0daaf8d5_4_187"/>
            <p:cNvPicPr preferRelativeResize="0"/>
            <p:nvPr/>
          </p:nvPicPr>
          <p:blipFill rotWithShape="1">
            <a:blip r:embed="rId3">
              <a:alphaModFix amt="8000"/>
            </a:blip>
            <a:srcRect b="19120" l="19152" r="0" t="0"/>
            <a:stretch/>
          </p:blipFill>
          <p:spPr>
            <a:xfrm rot="5400000">
              <a:off x="393957" y="-373126"/>
              <a:ext cx="4197222" cy="49434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4" name="Google Shape;194;gcb0daaf8d5_4_187"/>
          <p:cNvSpPr/>
          <p:nvPr/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5" name="Google Shape;195;gcb0daaf8d5_4_187"/>
          <p:cNvSpPr/>
          <p:nvPr/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rgbClr val="DFD9D4">
              <a:alpha val="6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96" name="Google Shape;196;gcb0daaf8d5_4_187"/>
          <p:cNvPicPr preferRelativeResize="0"/>
          <p:nvPr/>
        </p:nvPicPr>
        <p:blipFill rotWithShape="1">
          <a:blip r:embed="rId4">
            <a:alphaModFix/>
          </a:blip>
          <a:srcRect b="19827" l="28437" r="27498" t="22816"/>
          <a:stretch/>
        </p:blipFill>
        <p:spPr>
          <a:xfrm>
            <a:off x="6705969" y="1552196"/>
            <a:ext cx="4613934" cy="375360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cb0daaf8d5_4_187"/>
          <p:cNvSpPr txBox="1"/>
          <p:nvPr/>
        </p:nvSpPr>
        <p:spPr>
          <a:xfrm>
            <a:off x="6705975" y="5351225"/>
            <a:ext cx="47691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The two lines are 1 standard deviation above and below the mean.</a:t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98" name="Google Shape;198;gcb0daaf8d5_4_187"/>
          <p:cNvGrpSpPr/>
          <p:nvPr/>
        </p:nvGrpSpPr>
        <p:grpSpPr>
          <a:xfrm>
            <a:off x="805587" y="1614954"/>
            <a:ext cx="5822329" cy="3628200"/>
            <a:chOff x="4316" y="0"/>
            <a:chExt cx="5822329" cy="3628200"/>
          </a:xfrm>
        </p:grpSpPr>
        <p:sp>
          <p:nvSpPr>
            <p:cNvPr id="199" name="Google Shape;199;gcb0daaf8d5_4_187"/>
            <p:cNvSpPr/>
            <p:nvPr/>
          </p:nvSpPr>
          <p:spPr>
            <a:xfrm>
              <a:off x="4316" y="0"/>
              <a:ext cx="1745400" cy="3628200"/>
            </a:xfrm>
            <a:prstGeom prst="roundRect">
              <a:avLst>
                <a:gd fmla="val 10000" name="adj"/>
              </a:avLst>
            </a:prstGeom>
            <a:solidFill>
              <a:srgbClr val="75846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gcb0daaf8d5_4_187"/>
            <p:cNvSpPr txBox="1"/>
            <p:nvPr/>
          </p:nvSpPr>
          <p:spPr>
            <a:xfrm>
              <a:off x="55433" y="51117"/>
              <a:ext cx="1643100" cy="352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Shows relationship between depression &amp; social media use via the COVID-19 stressor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cb0daaf8d5_4_187"/>
            <p:cNvSpPr/>
            <p:nvPr/>
          </p:nvSpPr>
          <p:spPr>
            <a:xfrm>
              <a:off x="2042780" y="0"/>
              <a:ext cx="1745400" cy="3628200"/>
            </a:xfrm>
            <a:prstGeom prst="roundRect">
              <a:avLst>
                <a:gd fmla="val 10000" name="adj"/>
              </a:avLst>
            </a:prstGeom>
            <a:solidFill>
              <a:srgbClr val="75846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gcb0daaf8d5_4_187"/>
            <p:cNvSpPr txBox="1"/>
            <p:nvPr/>
          </p:nvSpPr>
          <p:spPr>
            <a:xfrm>
              <a:off x="2093897" y="51117"/>
              <a:ext cx="1643100" cy="352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venir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Both linear representations have a </a:t>
              </a:r>
              <a:r>
                <a:rPr b="1" i="0" lang="en-US" sz="20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positive slope</a:t>
              </a:r>
              <a:endParaRPr b="1" i="0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3" name="Google Shape;203;gcb0daaf8d5_4_187"/>
            <p:cNvSpPr/>
            <p:nvPr/>
          </p:nvSpPr>
          <p:spPr>
            <a:xfrm>
              <a:off x="4081245" y="0"/>
              <a:ext cx="1745400" cy="3628200"/>
            </a:xfrm>
            <a:prstGeom prst="roundRect">
              <a:avLst>
                <a:gd fmla="val 10000" name="adj"/>
              </a:avLst>
            </a:prstGeom>
            <a:solidFill>
              <a:srgbClr val="75846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gcb0daaf8d5_4_187"/>
            <p:cNvSpPr txBox="1"/>
            <p:nvPr/>
          </p:nvSpPr>
          <p:spPr>
            <a:xfrm>
              <a:off x="4132362" y="51117"/>
              <a:ext cx="1643100" cy="352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venir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This thereby indicates a </a:t>
              </a:r>
              <a:r>
                <a:rPr b="1" i="0" lang="en-US" sz="2000" u="sng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positive relationship </a:t>
              </a:r>
              <a:r>
                <a:rPr b="0" i="0" lang="en-US" sz="20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between social media use and depression.</a:t>
              </a:r>
              <a:endParaRPr b="0" i="0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205" name="Google Shape;205;gcb0daaf8d5_4_187"/>
          <p:cNvSpPr txBox="1"/>
          <p:nvPr/>
        </p:nvSpPr>
        <p:spPr>
          <a:xfrm>
            <a:off x="6793562" y="814063"/>
            <a:ext cx="44388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Figure 1: Interactions between Social Media Use, COVID-19 stressor, and Depression with 95% confidence intervals. (Zhao and Zhou, 2020)</a:t>
            </a:r>
            <a:endParaRPr b="0" i="0" sz="135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6" name="Google Shape;206;gcb0daaf8d5_4_187"/>
          <p:cNvSpPr txBox="1"/>
          <p:nvPr>
            <p:ph type="title"/>
          </p:nvPr>
        </p:nvSpPr>
        <p:spPr>
          <a:xfrm>
            <a:off x="1994925" y="674282"/>
            <a:ext cx="4249500" cy="83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B Garamond"/>
              <a:buNone/>
            </a:pPr>
            <a:r>
              <a:rPr lang="en-US"/>
              <a:t>Results Cont.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cb0daaf8d5_4_28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D9D4">
              <a:alpha val="6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12" name="Google Shape;212;gcb0daaf8d5_4_288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8534400" y="0"/>
            <a:ext cx="3654612" cy="457534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cb0daaf8d5_4_288"/>
          <p:cNvSpPr/>
          <p:nvPr/>
        </p:nvSpPr>
        <p:spPr>
          <a:xfrm>
            <a:off x="3048" y="0"/>
            <a:ext cx="1218900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4" name="Google Shape;214;gcb0daaf8d5_4_288"/>
          <p:cNvSpPr/>
          <p:nvPr/>
        </p:nvSpPr>
        <p:spPr>
          <a:xfrm>
            <a:off x="3048" y="0"/>
            <a:ext cx="12189001" cy="6858000"/>
          </a:xfrm>
          <a:prstGeom prst="rect">
            <a:avLst/>
          </a:prstGeom>
          <a:solidFill>
            <a:srgbClr val="DFD9D4">
              <a:alpha val="6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215" name="Google Shape;215;gcb0daaf8d5_4_288"/>
          <p:cNvGrpSpPr/>
          <p:nvPr/>
        </p:nvGrpSpPr>
        <p:grpSpPr>
          <a:xfrm flipH="1" rot="10800000">
            <a:off x="8167025" y="76202"/>
            <a:ext cx="3997615" cy="6816077"/>
            <a:chOff x="8059620" y="41922"/>
            <a:chExt cx="3997615" cy="6816077"/>
          </a:xfrm>
        </p:grpSpPr>
        <p:pic>
          <p:nvPicPr>
            <p:cNvPr id="216" name="Google Shape;216;gcb0daaf8d5_4_288"/>
            <p:cNvPicPr preferRelativeResize="0"/>
            <p:nvPr/>
          </p:nvPicPr>
          <p:blipFill rotWithShape="1">
            <a:blip r:embed="rId4">
              <a:alphaModFix amt="7000"/>
            </a:blip>
            <a:srcRect b="17293" l="22815" r="0" t="0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gcb0daaf8d5_4_288"/>
            <p:cNvPicPr preferRelativeResize="0"/>
            <p:nvPr/>
          </p:nvPicPr>
          <p:blipFill rotWithShape="1">
            <a:blip r:embed="rId4">
              <a:alphaModFix amt="15000"/>
            </a:blip>
            <a:srcRect b="0" l="0" r="40691" t="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8" name="Google Shape;218;gcb0daaf8d5_4_288"/>
          <p:cNvSpPr txBox="1"/>
          <p:nvPr>
            <p:ph type="title"/>
          </p:nvPr>
        </p:nvSpPr>
        <p:spPr>
          <a:xfrm>
            <a:off x="3321081" y="304801"/>
            <a:ext cx="5549700" cy="106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B Garamond"/>
              <a:buNone/>
            </a:pPr>
            <a:r>
              <a:rPr lang="en-US"/>
              <a:t>Discussion</a:t>
            </a:r>
            <a:endParaRPr/>
          </a:p>
        </p:txBody>
      </p:sp>
      <p:pic>
        <p:nvPicPr>
          <p:cNvPr descr="Chat with solid fill" id="219" name="Google Shape;219;gcb0daaf8d5_4_2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4007" y="1594214"/>
            <a:ext cx="2726998" cy="2726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ear Graph with solid fill" id="220" name="Google Shape;220;gcb0daaf8d5_4_2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73548" y="1441813"/>
            <a:ext cx="2726998" cy="2726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fessor male with solid fill" id="221" name="Google Shape;221;gcb0daaf8d5_4_28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66028" y="1380100"/>
            <a:ext cx="2726998" cy="27269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gcb0daaf8d5_4_288"/>
          <p:cNvGrpSpPr/>
          <p:nvPr/>
        </p:nvGrpSpPr>
        <p:grpSpPr>
          <a:xfrm>
            <a:off x="-87" y="4487833"/>
            <a:ext cx="12192142" cy="1829007"/>
            <a:chOff x="3805" y="2188611"/>
            <a:chExt cx="12981412" cy="1854600"/>
          </a:xfrm>
        </p:grpSpPr>
        <p:sp>
          <p:nvSpPr>
            <p:cNvPr id="223" name="Google Shape;223;gcb0daaf8d5_4_288"/>
            <p:cNvSpPr/>
            <p:nvPr/>
          </p:nvSpPr>
          <p:spPr>
            <a:xfrm>
              <a:off x="3805" y="2188611"/>
              <a:ext cx="4636200" cy="1854600"/>
            </a:xfrm>
            <a:prstGeom prst="chevron">
              <a:avLst>
                <a:gd fmla="val 50000" name="adj"/>
              </a:avLst>
            </a:prstGeom>
            <a:solidFill>
              <a:srgbClr val="75846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gcb0daaf8d5_4_288"/>
            <p:cNvSpPr txBox="1"/>
            <p:nvPr/>
          </p:nvSpPr>
          <p:spPr>
            <a:xfrm>
              <a:off x="931051" y="2188611"/>
              <a:ext cx="2781600" cy="185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8000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venir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Limits in sampling existed, but results of the studies are well structured and consistent, confirmed by other studies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gcb0daaf8d5_4_288"/>
            <p:cNvSpPr/>
            <p:nvPr/>
          </p:nvSpPr>
          <p:spPr>
            <a:xfrm>
              <a:off x="4176411" y="2188611"/>
              <a:ext cx="4636200" cy="1854600"/>
            </a:xfrm>
            <a:prstGeom prst="chevron">
              <a:avLst>
                <a:gd fmla="val 50000" name="adj"/>
              </a:avLst>
            </a:prstGeom>
            <a:solidFill>
              <a:srgbClr val="75846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gcb0daaf8d5_4_288"/>
            <p:cNvSpPr txBox="1"/>
            <p:nvPr/>
          </p:nvSpPr>
          <p:spPr>
            <a:xfrm>
              <a:off x="5103657" y="2188611"/>
              <a:ext cx="2781600" cy="185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8000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venir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Increased time on social media but decreased gaming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gcb0daaf8d5_4_288"/>
            <p:cNvSpPr/>
            <p:nvPr/>
          </p:nvSpPr>
          <p:spPr>
            <a:xfrm>
              <a:off x="8349017" y="2188611"/>
              <a:ext cx="4636200" cy="1854600"/>
            </a:xfrm>
            <a:prstGeom prst="chevron">
              <a:avLst>
                <a:gd fmla="val 50000" name="adj"/>
              </a:avLst>
            </a:prstGeom>
            <a:solidFill>
              <a:srgbClr val="75846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gcb0daaf8d5_4_288"/>
            <p:cNvSpPr txBox="1"/>
            <p:nvPr/>
          </p:nvSpPr>
          <p:spPr>
            <a:xfrm>
              <a:off x="9276263" y="2188611"/>
              <a:ext cx="2781600" cy="185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8000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venir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Positive correlation between COVID-related increase in technology use, &amp; mental health issues </a:t>
              </a:r>
              <a:r>
                <a:rPr b="0" i="0" lang="en-US" sz="10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(Chen et al., 2021 ; Lin et al., 2020).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appledVTI">
  <a:themeElements>
    <a:clrScheme name="Custom 81">
      <a:dk1>
        <a:srgbClr val="000000"/>
      </a:dk1>
      <a:lt1>
        <a:srgbClr val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2021-08-23T23:36:22Z</dcterms:created>
  <dc:creator>miaxrliu06@gmail.com</dc:creator>
</cp:coreProperties>
</file>